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38"/>
  </p:notesMasterIdLst>
  <p:handoutMasterIdLst>
    <p:handoutMasterId r:id="rId39"/>
  </p:handoutMasterIdLst>
  <p:sldIdLst>
    <p:sldId id="256" r:id="rId5"/>
    <p:sldId id="280" r:id="rId6"/>
    <p:sldId id="265" r:id="rId7"/>
    <p:sldId id="281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284" r:id="rId33"/>
    <p:sldId id="270" r:id="rId34"/>
    <p:sldId id="282" r:id="rId35"/>
    <p:sldId id="283" r:id="rId36"/>
    <p:sldId id="277" r:id="rId3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109" d="100"/>
          <a:sy n="109" d="100"/>
        </p:scale>
        <p:origin x="80" y="100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6DBFCA-9007-4FD6-B4A1-CB9B37B0EC99}" type="datetime1">
              <a:rPr lang="ko-KR" altLang="en-US" smtClean="0">
                <a:latin typeface="+mj-ea"/>
                <a:ea typeface="+mj-ea"/>
              </a:rPr>
              <a:t>2022-12-19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4DB74FA-BCF5-412C-B474-5CA730E53DF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27747BF7-8AAD-449B-A0BD-664B6D61E1F1}" type="datetime1">
              <a:rPr lang="ko-KR" altLang="en-US" smtClean="0"/>
              <a:pPr/>
              <a:t>2022-12-19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5ADF348-2A86-4531-BD4E-BD8C0BBDAD47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5ADF348-2A86-4531-BD4E-BD8C0BBDAD47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4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5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US" altLang="ko-KR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편집하려면 클릭하세요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편집하려면 클릭하세요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cs typeface="Calibri"/>
              </a:rPr>
              <a:t>편집하려면 클릭하세요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cs typeface="Calibri"/>
              </a:rPr>
              <a:t>편집하려면 클릭하세요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cs typeface="Calibri"/>
              </a:rPr>
              <a:t>편집하려면 클릭하세요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5DF7B-CE70-2A2C-7185-48F05CF9E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C8A1E0-81BB-76E7-F60A-2045448D8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56E6-16D4-87D9-017A-F9B8D3E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F6DF-778F-4BEA-BD24-8AC6FEE2801A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5BD49-E602-8FBB-8796-27F31CE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72749-CCB2-C1CC-6C71-2FD43F79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A6DD4-801D-4843-9FFD-CC7E24545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cs typeface="Calibri"/>
              </a:rPr>
              <a:t>마스터 텍스트 스타일을 편집하려면 클릭하세요</a:t>
            </a:r>
            <a:r>
              <a:rPr lang="en-US" altLang="ko-KR" noProof="0">
                <a:cs typeface="Calibri"/>
              </a:rPr>
              <a:t>.</a:t>
            </a:r>
          </a:p>
          <a:p>
            <a:pPr rtl="0"/>
            <a:endParaRPr lang="ko-KR" altLang="en-US" noProof="0">
              <a:cs typeface="Calibri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5400" noProof="0"/>
              <a:t>마스터 텍스트 스타일을 편집하려면 클릭하세요</a:t>
            </a:r>
            <a:r>
              <a:rPr lang="en-US" altLang="ko-KR" sz="5400" noProof="0"/>
              <a:t>.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2000" noProof="0">
                <a:solidFill>
                  <a:schemeClr val="bg1"/>
                </a:solidFill>
                <a:cs typeface="Calibri"/>
              </a:rPr>
              <a:t>마스터 텍스트 스타일을 편집하려면 클릭하세요</a:t>
            </a:r>
            <a:r>
              <a:rPr lang="en-US" altLang="ko-KR" sz="2000" noProof="0">
                <a:solidFill>
                  <a:schemeClr val="bg1"/>
                </a:solidFill>
                <a:cs typeface="Calibri"/>
              </a:rPr>
              <a:t>.</a:t>
            </a:r>
          </a:p>
        </p:txBody>
      </p:sp>
      <p:sp>
        <p:nvSpPr>
          <p:cNvPr id="15" name="바닥글 개체 틀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b="1" noProof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바닥글 텍스트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 anchor="b">
            <a:normAutofit/>
          </a:bodyPr>
          <a:lstStyle>
            <a:lvl1pPr>
              <a:defRPr sz="7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7CE633F-9882-4A5C-83A2-1109D0C73261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5400" noProof="0"/>
              <a:t>마스터 텍스트 스타일을 편집하려면 클릭하세요</a:t>
            </a:r>
            <a:r>
              <a:rPr lang="en-US" altLang="ko-KR" sz="5400" noProof="0"/>
              <a:t>.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바닥글 개체 틀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noProof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바닥글 텍스트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2000" noProof="0">
                <a:solidFill>
                  <a:schemeClr val="bg1"/>
                </a:solidFill>
                <a:cs typeface="Calibri"/>
              </a:rPr>
              <a:t>마스터 텍스트 스타일을 편집하려면 클릭하세요</a:t>
            </a:r>
            <a:r>
              <a:rPr lang="en-US" altLang="ko-KR" sz="2000" noProof="0">
                <a:solidFill>
                  <a:schemeClr val="bg1"/>
                </a:solidFill>
                <a:cs typeface="Calibri"/>
              </a:rPr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29" name="텍스트 개체 틀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0" name="텍스트 개체 틀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1" name="텍스트 개체 틀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2" name="텍스트 개체 틀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3" name="텍스트 개체 틀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4" name="텍스트 개체 틀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35" name="텍스트 개체 틀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ko-KR" altLang="en-US" noProof="0"/>
              <a:t>편집하려면 클릭하세요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텍스트를 편집하려면 클릭하세요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b="1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b="1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 cap="all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샘플 바닥글 텍스트</a:t>
            </a:r>
            <a:endParaRPr lang="ko-KR" altLang="en-US" b="1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  <p:sldLayoutId id="2147483690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6600" b="1" kern="1200" cap="all" spc="12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74320" indent="-274320" algn="l" defTabSz="914400" rtl="0" eaLnBrk="1" latinLnBrk="1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274320" indent="0" algn="l" defTabSz="914400" rtl="0" eaLnBrk="1" latinLnBrk="1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594360" indent="-274320" algn="l" defTabSz="914400" rtl="0" eaLnBrk="1" latinLnBrk="1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594360" indent="0" algn="l" defTabSz="914400" rtl="0" eaLnBrk="1" latinLnBrk="1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themoviedb.org/3/movies/get-movie-details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4" y="234892"/>
            <a:ext cx="6492211" cy="6283353"/>
          </a:xfrm>
        </p:spPr>
        <p:txBody>
          <a:bodyPr rtlCol="0"/>
          <a:lstStyle/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활용한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추천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인공지능학과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20172500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오세진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DB66B7EC-A8FB-372C-0BEF-409E1F7C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481"/>
            <a:ext cx="12192000" cy="3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A0400A-C93B-439A-D253-2A61F843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39" y="0"/>
            <a:ext cx="9240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5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C0470B-F795-C8F8-5FB1-1A24866C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38" y="0"/>
            <a:ext cx="9526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7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4E3D94-DF6F-D75E-6C11-1E16A7345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39" y="450684"/>
            <a:ext cx="7220321" cy="71123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494EA59-15E7-60BE-6360-FEAC764C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14" y="1375143"/>
            <a:ext cx="1029940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3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6711C6D-6AD6-863C-CA11-88E0A4CE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16" y="25225"/>
            <a:ext cx="9080967" cy="68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화면, 은색이(가) 표시된 사진&#10;&#10;자동 생성된 설명">
            <a:extLst>
              <a:ext uri="{FF2B5EF4-FFF2-40B4-BE49-F238E27FC236}">
                <a16:creationId xmlns:a16="http://schemas.microsoft.com/office/drawing/2014/main" id="{BEE01818-FF6B-5B2D-B7AA-1F38AFD3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919" y="12524"/>
            <a:ext cx="7036162" cy="68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9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E377A07-B14B-115E-98C2-77F9ACFD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16" y="123655"/>
            <a:ext cx="9080967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28DFA3A-370A-7E7D-29A4-1DBFFE0A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7" y="803140"/>
            <a:ext cx="7702946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03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3A9593-6400-86E1-083F-8A3ED241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3" y="288763"/>
            <a:ext cx="11360734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2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C562F3-DA40-B8EB-4278-58D34FF9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06" y="212559"/>
            <a:ext cx="11430587" cy="64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/>
              <a:t>프로젝트 소개</a:t>
            </a:r>
          </a:p>
        </p:txBody>
      </p:sp>
      <p:sp>
        <p:nvSpPr>
          <p:cNvPr id="42" name="내용 개체 틀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머신러닝을</a:t>
            </a:r>
            <a:r>
              <a:rPr lang="ko-KR" altLang="en-US" dirty="0"/>
              <a:t> 이용하여 필터링을 기반으로 유저의 영화 취향에 맞게 추천하는 웹사이트를 제작</a:t>
            </a:r>
            <a:endParaRPr lang="en-US" altLang="ko-KR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7E8200-1950-409B-82E7-99938E7AE355}" type="slidenum">
              <a:rPr lang="en-US" altLang="ko-KR" smtClean="0"/>
              <a:pPr rtl="0"/>
              <a:t>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579853-3DE1-F343-2EEA-44CB8EBEC652}"/>
              </a:ext>
            </a:extLst>
          </p:cNvPr>
          <p:cNvSpPr/>
          <p:nvPr/>
        </p:nvSpPr>
        <p:spPr>
          <a:xfrm>
            <a:off x="960438" y="6356350"/>
            <a:ext cx="1589815" cy="365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4" name="Picture 16" descr="범죄도시2' 안방 극장으로…오늘 IPTV·VOD 서비스 시작 - 조선비즈">
            <a:extLst>
              <a:ext uri="{FF2B5EF4-FFF2-40B4-BE49-F238E27FC236}">
                <a16:creationId xmlns:a16="http://schemas.microsoft.com/office/drawing/2014/main" id="{4C62A016-5349-78F0-38E0-A3D27E61FD7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0" b="106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36년 만에 돌아온 톰크루즈 영화 탑건 매버릭 ost 팝송 2곡">
            <a:extLst>
              <a:ext uri="{FF2B5EF4-FFF2-40B4-BE49-F238E27FC236}">
                <a16:creationId xmlns:a16="http://schemas.microsoft.com/office/drawing/2014/main" id="{E6244ED0-A6F1-76B9-1CCD-E188E4438F1B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w.namu.la/s/ba03e69d1e3cdf07abf8e82f5944bbd427ea7f...">
            <a:extLst>
              <a:ext uri="{FF2B5EF4-FFF2-40B4-BE49-F238E27FC236}">
                <a16:creationId xmlns:a16="http://schemas.microsoft.com/office/drawing/2014/main" id="{93FFF6EC-A932-BC15-2E53-3508E88DD26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6" b="108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58F058E-7C66-AC83-CB68-FBF1EFEF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0" y="0"/>
            <a:ext cx="10935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7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802839-032C-1CE0-B819-82C796E9D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03" y="0"/>
            <a:ext cx="6524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4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B8920F1A-D2F7-50DE-98CE-556326CA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72" y="0"/>
            <a:ext cx="10087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17A5D0B2-514A-4F78-9F26-8E3B813D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08" y="152231"/>
            <a:ext cx="8439584" cy="65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0A39C4-C80C-0AFE-2432-7A759F5B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45" y="155407"/>
            <a:ext cx="7963309" cy="65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61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20FD16C7-EB3F-9AAF-7C43-A84E8966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6" y="225260"/>
            <a:ext cx="7728347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0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F845F1-7D00-CB55-19C1-7426BF28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66" y="0"/>
            <a:ext cx="8650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07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4BB6150-E4AD-D2D0-FF95-2EF3F882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18" y="0"/>
            <a:ext cx="9588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45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5752318B-6E4F-9510-2BA9-EA49AFA9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20" y="663433"/>
            <a:ext cx="10871759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91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EB1EE-BEB3-0168-C124-7F313837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프로젝트 시연 영상</a:t>
            </a:r>
          </a:p>
        </p:txBody>
      </p:sp>
      <p:pic>
        <p:nvPicPr>
          <p:cNvPr id="7" name="캡스톤디자인 시연 영상_20172500 오세진">
            <a:hlinkClick r:id="" action="ppaction://media"/>
            <a:extLst>
              <a:ext uri="{FF2B5EF4-FFF2-40B4-BE49-F238E27FC236}">
                <a16:creationId xmlns:a16="http://schemas.microsoft.com/office/drawing/2014/main" id="{F306939C-C815-773A-5592-F6B6D7F36A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1311" y="2339163"/>
            <a:ext cx="8031126" cy="4201023"/>
          </a:xfrm>
        </p:spPr>
      </p:pic>
    </p:spTree>
    <p:extLst>
      <p:ext uri="{BB962C8B-B14F-4D97-AF65-F5344CB8AC3E}">
        <p14:creationId xmlns:p14="http://schemas.microsoft.com/office/powerpoint/2010/main" val="346440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ko-KR" altLang="en-US" dirty="0"/>
              <a:t>프로젝트 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rtlCol="0"/>
          <a:lstStyle/>
          <a:p>
            <a:pPr rtl="0"/>
            <a:r>
              <a:rPr lang="ko-KR" altLang="en-US" dirty="0"/>
              <a:t>사용 라이브러리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데이터 조작 및 분석을 위한 </a:t>
            </a:r>
            <a:r>
              <a:rPr lang="en-US" altLang="ko-KR" dirty="0"/>
              <a:t>pandas</a:t>
            </a:r>
          </a:p>
          <a:p>
            <a:pPr rtl="0"/>
            <a:r>
              <a:rPr lang="ko-KR" altLang="en-US" dirty="0"/>
              <a:t>수학 계산을 위한 </a:t>
            </a:r>
            <a:r>
              <a:rPr lang="en-US" altLang="ko-KR" dirty="0" err="1"/>
              <a:t>numpy</a:t>
            </a:r>
            <a:endParaRPr lang="en-US" altLang="ko-KR" dirty="0"/>
          </a:p>
          <a:p>
            <a:pPr rtl="0"/>
            <a:r>
              <a:rPr lang="ko-KR" altLang="en-US" dirty="0" err="1"/>
              <a:t>머신러닝에서</a:t>
            </a:r>
            <a:r>
              <a:rPr lang="ko-KR" altLang="en-US" dirty="0"/>
              <a:t> 사용되는 </a:t>
            </a:r>
            <a:r>
              <a:rPr lang="ko-KR" altLang="en-US" dirty="0" err="1"/>
              <a:t>사용되는</a:t>
            </a:r>
            <a:r>
              <a:rPr lang="ko-KR" altLang="en-US" dirty="0"/>
              <a:t> </a:t>
            </a:r>
            <a:r>
              <a:rPr lang="en-US" altLang="ko-KR" dirty="0"/>
              <a:t>Scikit-learn</a:t>
            </a:r>
            <a:r>
              <a:rPr lang="ko-KR" altLang="en-US" dirty="0"/>
              <a:t>의 </a:t>
            </a:r>
            <a:r>
              <a:rPr lang="en-US" altLang="ko-KR" dirty="0" err="1"/>
              <a:t>Tfidf</a:t>
            </a:r>
            <a:r>
              <a:rPr lang="en-US" altLang="ko-KR" dirty="0"/>
              <a:t> Vector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rtlCol="0"/>
          <a:lstStyle/>
          <a:p>
            <a:pPr rtl="0"/>
            <a:r>
              <a:rPr lang="ko-KR" altLang="en-US" dirty="0"/>
              <a:t>개발에 사용된 도구 및 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notebook, Visual Studio Code </a:t>
            </a:r>
            <a:r>
              <a:rPr lang="ko-KR" altLang="en-US" dirty="0"/>
              <a:t>프로그램 사용</a:t>
            </a:r>
            <a:endParaRPr lang="en-US" altLang="ko-KR" dirty="0"/>
          </a:p>
          <a:p>
            <a:r>
              <a:rPr lang="en-US" altLang="ko-KR" dirty="0"/>
              <a:t>Window11, Google Chrome </a:t>
            </a:r>
            <a:r>
              <a:rPr lang="ko-KR" altLang="en-US" dirty="0"/>
              <a:t>환경에서 제작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활용성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이러한 필터링 기반 추천 시스템은 </a:t>
            </a:r>
            <a:r>
              <a:rPr lang="ko-KR" altLang="en-US" dirty="0" err="1"/>
              <a:t>넷플릭스같은</a:t>
            </a:r>
            <a:r>
              <a:rPr lang="ko-KR" altLang="en-US" dirty="0"/>
              <a:t> </a:t>
            </a:r>
            <a:r>
              <a:rPr lang="en-US" altLang="ko-KR" dirty="0"/>
              <a:t>OTT</a:t>
            </a:r>
            <a:r>
              <a:rPr lang="ko-KR" altLang="en-US" dirty="0"/>
              <a:t>나 </a:t>
            </a:r>
            <a:r>
              <a:rPr lang="en-US" altLang="ko-KR" dirty="0"/>
              <a:t>CGV </a:t>
            </a:r>
            <a:r>
              <a:rPr lang="ko-KR" altLang="en-US" dirty="0"/>
              <a:t>같은 극장 관련 앱에 추가 요소로 활용될 수 있음</a:t>
            </a:r>
            <a:endParaRPr lang="en-US" altLang="ko-KR" dirty="0"/>
          </a:p>
        </p:txBody>
      </p:sp>
      <p:pic>
        <p:nvPicPr>
          <p:cNvPr id="1028" name="Picture 4" descr="Netflix(넷플릭스) - Google Play 앱">
            <a:extLst>
              <a:ext uri="{FF2B5EF4-FFF2-40B4-BE49-F238E27FC236}">
                <a16:creationId xmlns:a16="http://schemas.microsoft.com/office/drawing/2014/main" id="{4DC26509-944C-4D54-6457-BA30785A0F0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7" r="68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GV - Apps on Google Play">
            <a:extLst>
              <a:ext uri="{FF2B5EF4-FFF2-40B4-BE49-F238E27FC236}">
                <a16:creationId xmlns:a16="http://schemas.microsoft.com/office/drawing/2014/main" id="{5C31B1BE-1BE8-4457-2E90-86D066E5E44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4" r="288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디즈니플러스, 한국 서비스 개시…＂넷플릭스보다 싸다＂">
            <a:extLst>
              <a:ext uri="{FF2B5EF4-FFF2-40B4-BE49-F238E27FC236}">
                <a16:creationId xmlns:a16="http://schemas.microsoft.com/office/drawing/2014/main" id="{96A93995-CA73-4387-3F27-5F49489E73B8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r="460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TCHA - Apps on Google Play">
            <a:extLst>
              <a:ext uri="{FF2B5EF4-FFF2-40B4-BE49-F238E27FC236}">
                <a16:creationId xmlns:a16="http://schemas.microsoft.com/office/drawing/2014/main" id="{01E7B552-E7E4-6025-90DF-E8EFC90E5C22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7" r="68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C6F3C-62BB-0E6D-3597-3D709AA2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프로젝트 수행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B38FA2-5749-3799-E1F2-794BC0EA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 err="1"/>
              <a:t>머신러닝에</a:t>
            </a:r>
            <a:r>
              <a:rPr lang="ko-KR" altLang="en-US" dirty="0"/>
              <a:t> 활용되는 라이브러리나 벡터화 등 한번도 접해보지 않은 것들을 접하고 </a:t>
            </a:r>
            <a:r>
              <a:rPr lang="ko-KR" altLang="en-US" dirty="0" err="1"/>
              <a:t>다루어보게되는</a:t>
            </a:r>
            <a:r>
              <a:rPr lang="ko-KR" altLang="en-US" dirty="0"/>
              <a:t> 계기가 된 것 같다</a:t>
            </a:r>
            <a:r>
              <a:rPr lang="en-US" altLang="ko-KR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여러 필터링을 추가하거나 사용자가 검색하는 영화를 학습하여 추천 시스템에 영향을 주는 기능을 넣지 못하여 아쉬웠고</a:t>
            </a:r>
            <a:r>
              <a:rPr lang="en-US" altLang="ko-KR" dirty="0"/>
              <a:t>, </a:t>
            </a:r>
            <a:r>
              <a:rPr lang="ko-KR" altLang="en-US" dirty="0"/>
              <a:t>시간이 된다면 이러한 부분을 보완하고 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68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F8DD1-FDC4-12D3-EC6D-2993AB81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참고 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50A4F-CB34-D9FE-6877-3BA082722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https://www.kaggle.com/code/ibtesama/getting-started-with-a-movie-recommendation-system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r>
              <a:rPr lang="en-US" altLang="ko-KR" sz="18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2"/>
              </a:rPr>
              <a:t>https://developers.themoviedb.org/3/movies/get-movie-details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473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</a:p>
        </p:txBody>
      </p:sp>
      <p:pic>
        <p:nvPicPr>
          <p:cNvPr id="27" name="그림 개체 틀 26" descr="종이에 “The End.”가 입력된 타자기 이미지입니다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2038" y="5389139"/>
            <a:ext cx="2270162" cy="577153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ko-KR" altLang="en-US" dirty="0"/>
              <a:t>인공지능학과</a:t>
            </a:r>
            <a:endParaRPr lang="en-US" altLang="ko-KR" dirty="0"/>
          </a:p>
          <a:p>
            <a:pPr rtl="0"/>
            <a:r>
              <a:rPr lang="en-US" altLang="ko-KR" dirty="0"/>
              <a:t>20172500 </a:t>
            </a:r>
            <a:r>
              <a:rPr lang="ko-KR" altLang="en-US" dirty="0"/>
              <a:t>오세진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ko-KR" altLang="en-US" dirty="0"/>
              <a:t>프로젝트 세부 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rtlCol="0"/>
          <a:lstStyle/>
          <a:p>
            <a:pPr rtl="0"/>
            <a:r>
              <a:rPr lang="ko-KR" altLang="en-US" dirty="0"/>
              <a:t>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buNone/>
            </a:pPr>
            <a:r>
              <a:rPr lang="en-US" altLang="ko-KR" dirty="0"/>
              <a:t>Content Based Filtering</a:t>
            </a:r>
            <a:r>
              <a:rPr lang="ko-KR" altLang="en-US" dirty="0"/>
              <a:t>을 이용하여 영화의 줄거리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장르를 기반으로 유사한 영화를 추천한다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rtlCol="0"/>
          <a:lstStyle/>
          <a:p>
            <a:pPr rtl="0"/>
            <a:r>
              <a:rPr lang="ko-KR" altLang="en-US" dirty="0"/>
              <a:t>참조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Kaggle, The Movie Database</a:t>
            </a:r>
            <a:r>
              <a:rPr lang="ko-KR" altLang="en-US" dirty="0"/>
              <a:t>에서 </a:t>
            </a:r>
            <a:r>
              <a:rPr lang="en-US" altLang="ko-KR" dirty="0"/>
              <a:t>Dataset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r>
              <a:rPr lang="en-US" altLang="ko-KR" dirty="0"/>
              <a:t>, Data</a:t>
            </a:r>
            <a:r>
              <a:rPr lang="ko-KR" altLang="en-US" dirty="0"/>
              <a:t>와 공식 참조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824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CC370C-6010-D99F-EB29-AE9A9C93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84031"/>
            <a:ext cx="9677399" cy="48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218AE2-3DAB-4284-EFFF-ECA13B60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39" y="2167377"/>
            <a:ext cx="4194208" cy="45558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772B24-F6EE-A0AF-3292-00556996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49" y="216877"/>
            <a:ext cx="11475040" cy="18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C0984-275D-F279-1B03-B42C622E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5" y="47451"/>
            <a:ext cx="11849709" cy="67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5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6AB665-3160-F5B4-2159-377613093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70" y="0"/>
            <a:ext cx="10945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8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40BF7E-C652-07E0-2073-441F7037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4" y="0"/>
            <a:ext cx="7258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93351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517_TF11201103_Win32" id="{FCE269D2-560F-434E-9F4D-48E1D7CB35A2}" vid="{4FF26E2A-7A65-4987-A8D7-EBCF15079B1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은은한 디자인</Template>
  <TotalTime>104</TotalTime>
  <Words>205</Words>
  <Application>Microsoft Office PowerPoint</Application>
  <PresentationFormat>와이드스크린</PresentationFormat>
  <Paragraphs>39</Paragraphs>
  <Slides>33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맑은 고딕</vt:lpstr>
      <vt:lpstr>함초롬바탕</vt:lpstr>
      <vt:lpstr>Arial</vt:lpstr>
      <vt:lpstr>Franklin Gothic Medium</vt:lpstr>
      <vt:lpstr>Wingdings</vt:lpstr>
      <vt:lpstr>JuxtaposeVTI</vt:lpstr>
      <vt:lpstr>머신러닝을 활용한  영화 추천  웹사이트</vt:lpstr>
      <vt:lpstr>프로젝트 소개</vt:lpstr>
      <vt:lpstr>프로젝트 내용</vt:lpstr>
      <vt:lpstr>프로젝트 세부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시연 영상</vt:lpstr>
      <vt:lpstr>활용성</vt:lpstr>
      <vt:lpstr>프로젝트 수행 후기</vt:lpstr>
      <vt:lpstr>참고 문헌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활용한  영화 추천  웹사이트</dc:title>
  <dc:creator>a</dc:creator>
  <cp:lastModifiedBy>a</cp:lastModifiedBy>
  <cp:revision>15</cp:revision>
  <dcterms:created xsi:type="dcterms:W3CDTF">2022-09-19T01:37:57Z</dcterms:created>
  <dcterms:modified xsi:type="dcterms:W3CDTF">2022-12-19T07:56:16Z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